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7" r:id="rId10"/>
    <p:sldId id="286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4" r:id="rId20"/>
    <p:sldId id="295" r:id="rId21"/>
    <p:sldId id="272" r:id="rId22"/>
    <p:sldId id="274" r:id="rId23"/>
    <p:sldId id="288" r:id="rId24"/>
    <p:sldId id="273" r:id="rId25"/>
    <p:sldId id="275" r:id="rId26"/>
    <p:sldId id="289" r:id="rId27"/>
    <p:sldId id="276" r:id="rId28"/>
    <p:sldId id="285" r:id="rId29"/>
    <p:sldId id="277" r:id="rId30"/>
    <p:sldId id="279" r:id="rId31"/>
    <p:sldId id="280" r:id="rId32"/>
    <p:sldId id="293" r:id="rId33"/>
    <p:sldId id="281" r:id="rId34"/>
    <p:sldId id="282" r:id="rId35"/>
    <p:sldId id="283" r:id="rId36"/>
    <p:sldId id="284" r:id="rId37"/>
    <p:sldId id="291" r:id="rId38"/>
    <p:sldId id="29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D71A3E1-0C91-4648-8965-F38E6D1FF182}" type="datetimeFigureOut">
              <a:rPr lang="en-US" smtClean="0"/>
              <a:pPr/>
              <a:t>4/27/2016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7969EBD-0275-40FB-8C03-F4FD4440A01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istory.com/topics/russian-revolution" TargetMode="External"/><Relationship Id="rId4" Type="http://schemas.openxmlformats.org/officeDocument/2006/relationships/hyperlink" Target="https://en.wikipedia.org/wiki/Grand_Duchess_Anastasia_Nikolaevna_of_Russia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0/00/Trotsky_grave.jpg" TargetMode="External"/><Relationship Id="rId3" Type="http://schemas.openxmlformats.org/officeDocument/2006/relationships/hyperlink" Target="https://en.wikipedia.org/wiki/Ram%C3%B3n_Mercader" TargetMode="External"/><Relationship Id="rId7" Type="http://schemas.openxmlformats.org/officeDocument/2006/relationships/image" Target="../media/image26.jpeg"/><Relationship Id="rId2" Type="http://schemas.openxmlformats.org/officeDocument/2006/relationships/hyperlink" Target="http://www.history.com/this-day-in-history/stalin-banishes-trotsk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//upload.wikimedia.org/wikipedia/commons/4/4d/Trotsky_last_office.jpg" TargetMode="External"/><Relationship Id="rId5" Type="http://schemas.openxmlformats.org/officeDocument/2006/relationships/image" Target="../media/image25.jpeg"/><Relationship Id="rId4" Type="http://schemas.openxmlformats.org/officeDocument/2006/relationships/hyperlink" Target="//upload.wikimedia.org/wikipedia/commons/4/41/Lev_Trotsky.jpg" TargetMode="External"/><Relationship Id="rId9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vpower\My%20Documents\My%20Videos\Stalin.wmv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istory.com/topics/joseph-stalin/videos/stalins-purge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IrAD8wxm_I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sz="4400" smtClean="0"/>
              <a:t>Russian Revolution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Rise of Modern Communism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po00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172450" cy="68945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1143000"/>
          </a:xfrm>
        </p:spPr>
        <p:txBody>
          <a:bodyPr/>
          <a:lstStyle/>
          <a:p>
            <a:r>
              <a:rPr lang="en-US" u="sng" dirty="0" smtClean="0"/>
              <a:t>Rasputin – man of mystery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7467600" cy="762000"/>
          </a:xfrm>
        </p:spPr>
        <p:txBody>
          <a:bodyPr/>
          <a:lstStyle/>
          <a:p>
            <a:r>
              <a:rPr lang="en-US" dirty="0" smtClean="0"/>
              <a:t>See p. 391</a:t>
            </a:r>
            <a:endParaRPr lang="en-US" dirty="0"/>
          </a:p>
        </p:txBody>
      </p:sp>
      <p:pic>
        <p:nvPicPr>
          <p:cNvPr id="4" name="Rasputin Pt 23 [SaveYouTub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47801"/>
            <a:ext cx="8001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Revolution-1917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sz="2600" dirty="0" smtClean="0"/>
              <a:t>Workers rioted in Petrograd; eventually gained support from soldiers</a:t>
            </a:r>
          </a:p>
          <a:p>
            <a:r>
              <a:rPr lang="en-US" sz="2600" dirty="0" smtClean="0"/>
              <a:t>Forces Czar Nicholas II to </a:t>
            </a:r>
            <a:r>
              <a:rPr lang="en-US" sz="2600" dirty="0" smtClean="0">
                <a:solidFill>
                  <a:srgbClr val="FF0000"/>
                </a:solidFill>
              </a:rPr>
              <a:t>abdicate the throne</a:t>
            </a:r>
          </a:p>
          <a:p>
            <a:r>
              <a:rPr lang="en-US" sz="2600" dirty="0" smtClean="0"/>
              <a:t>Creation of </a:t>
            </a:r>
            <a:r>
              <a:rPr lang="en-US" sz="2600" u="sng" dirty="0" smtClean="0"/>
              <a:t>Provisional Government</a:t>
            </a:r>
          </a:p>
          <a:p>
            <a:pPr lvl="1"/>
            <a:r>
              <a:rPr lang="en-US" sz="2600" dirty="0" smtClean="0"/>
              <a:t>Lead by </a:t>
            </a:r>
            <a:r>
              <a:rPr lang="en-US" sz="2600" dirty="0" smtClean="0"/>
              <a:t>Kerensky-Leader </a:t>
            </a:r>
            <a:r>
              <a:rPr lang="en-US" sz="2600" dirty="0" smtClean="0"/>
              <a:t>of Petrograd Soviet</a:t>
            </a:r>
          </a:p>
          <a:p>
            <a:pPr lvl="1"/>
            <a:r>
              <a:rPr lang="en-US" sz="2600" dirty="0" smtClean="0"/>
              <a:t>Decides to continue Russia’s involvement in WWI (mistake)</a:t>
            </a:r>
          </a:p>
          <a:p>
            <a:pPr lvl="1"/>
            <a:r>
              <a:rPr lang="en-US" sz="2600" dirty="0" smtClean="0"/>
              <a:t>SOVIETS (small political groups made up of workers) </a:t>
            </a:r>
            <a:r>
              <a:rPr lang="en-US" sz="2600" dirty="0" smtClean="0"/>
              <a:t>grow in numbers…eventually </a:t>
            </a:r>
            <a:r>
              <a:rPr lang="en-US" sz="2600" dirty="0" smtClean="0"/>
              <a:t>they are more </a:t>
            </a:r>
            <a:r>
              <a:rPr lang="en-US" sz="2600" dirty="0" smtClean="0"/>
              <a:t>powerful </a:t>
            </a:r>
            <a:r>
              <a:rPr lang="en-US" sz="2600" dirty="0" smtClean="0"/>
              <a:t>than the </a:t>
            </a:r>
            <a:r>
              <a:rPr lang="en-US" sz="2600" dirty="0" smtClean="0"/>
              <a:t>Provisional Government; this is due to the Bolsheviks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Revolution-1917</a:t>
            </a:r>
            <a:endParaRPr lang="en-US" dirty="0"/>
          </a:p>
        </p:txBody>
      </p:sp>
      <p:pic>
        <p:nvPicPr>
          <p:cNvPr id="5" name="Picture 4" descr="Bolshevik%20coup%201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362200"/>
            <a:ext cx="3200400" cy="4293541"/>
          </a:xfrm>
          <a:prstGeom prst="rect">
            <a:avLst/>
          </a:prstGeom>
        </p:spPr>
      </p:pic>
      <p:pic>
        <p:nvPicPr>
          <p:cNvPr id="4" name="Content Placeholder 3" descr="revoultion_in_russia_191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828800"/>
            <a:ext cx="5080000" cy="3340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Lenin Gains Control			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October 24, 1917 Lenin seized power and dissolved Provisional Government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NEW SOCIALIST ORDER (NSO)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“PEACE, LAND, BREAD”</a:t>
            </a:r>
          </a:p>
          <a:p>
            <a:pPr lvl="1"/>
            <a:r>
              <a:rPr lang="en-US" dirty="0" smtClean="0"/>
              <a:t>Peace with Germany</a:t>
            </a:r>
          </a:p>
          <a:p>
            <a:pPr lvl="1"/>
            <a:r>
              <a:rPr lang="en-US" dirty="0" smtClean="0"/>
              <a:t>All farmland divided among peasants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Soviet-run </a:t>
            </a:r>
            <a:r>
              <a:rPr lang="en-US" smtClean="0">
                <a:solidFill>
                  <a:srgbClr val="FF0000"/>
                </a:solidFill>
              </a:rPr>
              <a:t>gov’t (“Dictatorship” </a:t>
            </a:r>
            <a:r>
              <a:rPr lang="en-US" dirty="0" smtClean="0">
                <a:solidFill>
                  <a:srgbClr val="FF0000"/>
                </a:solidFill>
              </a:rPr>
              <a:t>of the Proletariat)</a:t>
            </a:r>
          </a:p>
          <a:p>
            <a:endParaRPr lang="en-US" dirty="0" smtClean="0"/>
          </a:p>
          <a:p>
            <a:r>
              <a:rPr lang="en-US" dirty="0" smtClean="0"/>
              <a:t>Lenin’s policies not widely accepted by upper class – leads to civil war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Russian Civil War: 1918-1920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810000" cy="457200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White Army (Mensheviks -loyalists) </a:t>
            </a:r>
          </a:p>
          <a:p>
            <a:r>
              <a:rPr lang="en-US" dirty="0" smtClean="0"/>
              <a:t>Fighting to stop rise of Lenin and NSO</a:t>
            </a:r>
          </a:p>
          <a:p>
            <a:r>
              <a:rPr lang="en-US" dirty="0" smtClean="0"/>
              <a:t>Received $$ aid from US and other European nations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Red Army </a:t>
            </a:r>
            <a:r>
              <a:rPr lang="en-US" dirty="0" smtClean="0">
                <a:solidFill>
                  <a:srgbClr val="FF0000"/>
                </a:solidFill>
              </a:rPr>
              <a:t>(Bolsheviks)</a:t>
            </a:r>
          </a:p>
          <a:p>
            <a:r>
              <a:rPr lang="en-US" dirty="0" smtClean="0"/>
              <a:t>Fighting to implement Lenin’s communism</a:t>
            </a:r>
          </a:p>
          <a:p>
            <a:r>
              <a:rPr lang="en-US" dirty="0" smtClean="0"/>
              <a:t>Under the command of Leon Trotsky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Executed the Romanov Family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8768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OUTCOME:  </a:t>
            </a:r>
            <a:r>
              <a:rPr lang="en-US" sz="2400" b="1" dirty="0" smtClean="0">
                <a:solidFill>
                  <a:srgbClr val="FF0000"/>
                </a:solidFill>
              </a:rPr>
              <a:t>Red Army win </a:t>
            </a:r>
          </a:p>
          <a:p>
            <a:r>
              <a:rPr lang="en-US" sz="2400" b="1" dirty="0" smtClean="0"/>
              <a:t>		Russian economy in ruins</a:t>
            </a:r>
          </a:p>
          <a:p>
            <a:pPr algn="ctr"/>
            <a:r>
              <a:rPr lang="en-US" sz="2400" b="1" dirty="0" smtClean="0"/>
              <a:t>	15 million more Russians DEAD</a:t>
            </a:r>
            <a:r>
              <a:rPr lang="en-US" sz="2400" b="1" dirty="0" smtClean="0"/>
              <a:t>!! In addition to the casualties from WW1.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Execution of Romanov Family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/>
              <a:t>During the early hours of July 17, 1918 Czar Nicholas II, his wife, children (1 boy and 4 girls) and servants were herded into the cellar of their prison house and executed by a firing squad…turn to p. 392 to read about the </a:t>
            </a:r>
            <a:r>
              <a:rPr lang="en-US" sz="2000" u="sng" dirty="0" smtClean="0"/>
              <a:t>Mystery of Anastasia.  The youngest of the 4 sisters.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nichola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295554"/>
            <a:ext cx="4114800" cy="3360959"/>
          </a:xfrm>
          <a:prstGeom prst="rect">
            <a:avLst/>
          </a:prstGeom>
        </p:spPr>
      </p:pic>
      <p:pic>
        <p:nvPicPr>
          <p:cNvPr id="6" name="Picture 5" descr="drama_picture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295555"/>
            <a:ext cx="3886200" cy="336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3164" y="52849"/>
            <a:ext cx="7467600" cy="609600"/>
          </a:xfrm>
        </p:spPr>
        <p:txBody>
          <a:bodyPr/>
          <a:lstStyle/>
          <a:p>
            <a:r>
              <a:rPr lang="en-US" u="sng" dirty="0" smtClean="0"/>
              <a:t>Execution of Romanov Family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81970" y="712199"/>
            <a:ext cx="8504830" cy="4873752"/>
          </a:xfrm>
        </p:spPr>
        <p:txBody>
          <a:bodyPr/>
          <a:lstStyle/>
          <a:p>
            <a:r>
              <a:rPr lang="en-US" sz="2000" dirty="0" smtClean="0"/>
              <a:t>In addition to the royal family, the executed included: their doctor, cook, valet, maid and dog.</a:t>
            </a:r>
          </a:p>
          <a:p>
            <a:r>
              <a:rPr lang="en-US" sz="2000" dirty="0" smtClean="0"/>
              <a:t>It was rumored that Anastasia and one of her older sisters (Maria) cowered in the corner and escaped the initial onslaught of bullets.  </a:t>
            </a:r>
            <a:r>
              <a:rPr lang="en-US" sz="2000" dirty="0"/>
              <a:t>T</a:t>
            </a:r>
            <a:r>
              <a:rPr lang="en-US" sz="2000" dirty="0" smtClean="0"/>
              <a:t>heir corsets were lined with jewels (hidden from the Cheka) and inadvertently served as a “bullet proof vest”, but they were eventually finished off by the Cheka.</a:t>
            </a:r>
          </a:p>
          <a:p>
            <a:endParaRPr lang="en-US" dirty="0"/>
          </a:p>
        </p:txBody>
      </p:sp>
      <p:pic>
        <p:nvPicPr>
          <p:cNvPr id="8" name="Picture 7" descr="nichola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4114038"/>
            <a:ext cx="3962400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200400"/>
            <a:ext cx="2147623" cy="2323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3033" y="5573488"/>
            <a:ext cx="1814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Grand Duchesses Maria and Anastasia making faces for the camera in captivity at </a:t>
            </a:r>
            <a:r>
              <a:rPr lang="en-US" sz="1100" dirty="0" err="1"/>
              <a:t>Tsarskoe</a:t>
            </a:r>
            <a:r>
              <a:rPr lang="en-US" sz="1100" dirty="0"/>
              <a:t> </a:t>
            </a:r>
            <a:r>
              <a:rPr lang="en-US" sz="1100" dirty="0" err="1"/>
              <a:t>Selo</a:t>
            </a:r>
            <a:r>
              <a:rPr lang="en-US" sz="1100" dirty="0"/>
              <a:t> in the spring of 1917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372" y="3417751"/>
            <a:ext cx="57866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https://en.wikipedia.org/wiki/Grand_Duchess_Anastasia_Nikolaevna_of_Russia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529988" y="3018505"/>
            <a:ext cx="633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http://www.history.com/topics/russian-revolution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655638"/>
          </a:xfrm>
        </p:spPr>
        <p:txBody>
          <a:bodyPr/>
          <a:lstStyle/>
          <a:p>
            <a:r>
              <a:rPr lang="en-US" u="sng" dirty="0" smtClean="0"/>
              <a:t>Lenin Restored Order	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74676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New Socialist Order (NSO) failed</a:t>
            </a:r>
          </a:p>
          <a:p>
            <a:pPr lvl="1"/>
            <a:r>
              <a:rPr lang="en-US" dirty="0" smtClean="0"/>
              <a:t>Due to Civil War and “war communism”</a:t>
            </a:r>
          </a:p>
          <a:p>
            <a:pPr lvl="1"/>
            <a:r>
              <a:rPr lang="en-US" dirty="0" smtClean="0"/>
              <a:t>Equality in economics was not working—no competition</a:t>
            </a:r>
          </a:p>
          <a:p>
            <a:endParaRPr lang="en-US" dirty="0" smtClean="0"/>
          </a:p>
          <a:p>
            <a:r>
              <a:rPr lang="en-US" dirty="0" smtClean="0"/>
              <a:t>Lenin implements </a:t>
            </a:r>
            <a:r>
              <a:rPr lang="en-US" dirty="0" smtClean="0">
                <a:solidFill>
                  <a:srgbClr val="FF0000"/>
                </a:solidFill>
              </a:rPr>
              <a:t>CHEKA (secret police)</a:t>
            </a:r>
            <a:r>
              <a:rPr lang="en-US" dirty="0" smtClean="0"/>
              <a:t> to restore order and combat resisters.  They would “</a:t>
            </a:r>
            <a:r>
              <a:rPr lang="en-US" dirty="0" smtClean="0">
                <a:solidFill>
                  <a:srgbClr val="FF0000"/>
                </a:solidFill>
              </a:rPr>
              <a:t>manage Russia” </a:t>
            </a:r>
            <a:r>
              <a:rPr lang="en-US" dirty="0" smtClean="0"/>
              <a:t>through the Lenin and Stalin eras.  Their name would change many times to eventually what they are today…..the KGB!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NEW ECONOMIC POLICY (NEP)</a:t>
            </a:r>
          </a:p>
          <a:p>
            <a:pPr lvl="1"/>
            <a:r>
              <a:rPr lang="en-US" dirty="0" smtClean="0"/>
              <a:t>Created to fix the economic problems of NSO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Brought in small amount of capitalism </a:t>
            </a:r>
          </a:p>
          <a:p>
            <a:pPr lvl="1"/>
            <a:r>
              <a:rPr lang="en-US" dirty="0" smtClean="0"/>
              <a:t>Successful and boosted economy</a:t>
            </a:r>
          </a:p>
        </p:txBody>
      </p:sp>
      <p:pic>
        <p:nvPicPr>
          <p:cNvPr id="1026" name="Picture 2" descr="http://www.topspysecrets.com/images/kgb-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This is how Russia was “</a:t>
            </a:r>
            <a:r>
              <a:rPr lang="en-US" dirty="0" err="1" smtClean="0"/>
              <a:t>managaed</a:t>
            </a:r>
            <a:r>
              <a:rPr lang="en-US" dirty="0" smtClean="0"/>
              <a:t>” by the </a:t>
            </a:r>
            <a:r>
              <a:rPr lang="en-US" dirty="0" err="1" smtClean="0"/>
              <a:t>Cheka</a:t>
            </a:r>
            <a:endParaRPr lang="en-US" dirty="0"/>
          </a:p>
        </p:txBody>
      </p:sp>
      <p:pic>
        <p:nvPicPr>
          <p:cNvPr id="2050" name="Picture 2" descr="http://blockyourid.com/~gbpprorg/judicial-inc/84comm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7620000" cy="51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Background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Russia had rich tradition in </a:t>
            </a:r>
            <a:r>
              <a:rPr lang="en-US" b="1" dirty="0" smtClean="0">
                <a:solidFill>
                  <a:srgbClr val="FF0000"/>
                </a:solidFill>
              </a:rPr>
              <a:t>absolutism</a:t>
            </a:r>
            <a:r>
              <a:rPr lang="en-US" dirty="0" smtClean="0"/>
              <a:t>; Czars  (Tsars) ruling with unlimited power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Boyars</a:t>
            </a:r>
            <a:r>
              <a:rPr lang="en-US" dirty="0" smtClean="0"/>
              <a:t>- Russian nobles and </a:t>
            </a:r>
            <a:r>
              <a:rPr lang="en-US" smtClean="0"/>
              <a:t>landowners were </a:t>
            </a:r>
            <a:r>
              <a:rPr lang="en-US" dirty="0" smtClean="0"/>
              <a:t>small minority (1%); rest of country were serfs and peasants (4 out of every 5)…Haves vs. Have-Nots!</a:t>
            </a:r>
          </a:p>
          <a:p>
            <a:r>
              <a:rPr lang="en-US" dirty="0" smtClean="0"/>
              <a:t>Overall, the country </a:t>
            </a:r>
            <a:r>
              <a:rPr lang="en-US" dirty="0" smtClean="0">
                <a:solidFill>
                  <a:srgbClr val="FF0000"/>
                </a:solidFill>
              </a:rPr>
              <a:t>lacked industrialization </a:t>
            </a:r>
            <a:r>
              <a:rPr lang="en-US" dirty="0" smtClean="0"/>
              <a:t>(they were behind England and US)</a:t>
            </a:r>
          </a:p>
          <a:p>
            <a:r>
              <a:rPr lang="en-US" dirty="0" smtClean="0"/>
              <a:t>Russian people were mostly </a:t>
            </a:r>
            <a:r>
              <a:rPr lang="en-US" dirty="0" smtClean="0">
                <a:solidFill>
                  <a:srgbClr val="FF0000"/>
                </a:solidFill>
              </a:rPr>
              <a:t>isolated</a:t>
            </a:r>
            <a:r>
              <a:rPr lang="en-US" dirty="0" smtClean="0"/>
              <a:t> from European culture, especially those east of the Urals.</a:t>
            </a:r>
          </a:p>
          <a:p>
            <a:r>
              <a:rPr lang="en-US" dirty="0" smtClean="0"/>
              <a:t>Russia has been a </a:t>
            </a:r>
            <a:r>
              <a:rPr lang="en-US" dirty="0" smtClean="0">
                <a:solidFill>
                  <a:srgbClr val="FF0000"/>
                </a:solidFill>
              </a:rPr>
              <a:t>sleeping giant</a:t>
            </a:r>
            <a:r>
              <a:rPr lang="en-US" dirty="0" smtClean="0"/>
              <a:t>…but will soon be awakened…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litbu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458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1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731838"/>
          </a:xfrm>
        </p:spPr>
        <p:txBody>
          <a:bodyPr/>
          <a:lstStyle/>
          <a:p>
            <a:r>
              <a:rPr lang="en-US" u="sng" dirty="0" smtClean="0"/>
              <a:t>Lenin Restored Order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82296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1922-Union of Soviet Socialist Republics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Changed party name from Bolsheviks to COMMUNIST PARTY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Politburo is the executive committee of the Communist Party (much like the President’s cabinet in the US)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Lenin’s new policies were improving and by 1928, production was where it was before 1914.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1924: Lenin dies after series of strokes (last year and a half he is a semi-invalid…no successor named until 1928)</a:t>
            </a:r>
          </a:p>
        </p:txBody>
      </p:sp>
      <p:pic>
        <p:nvPicPr>
          <p:cNvPr id="3076" name="Picture 4" descr="http://2.bp.blogspot.com/_D2gocaxWXUg/SqywjMFTwjI/AAAAAAAAAD8/whXF0ot1jpY/s400/politbur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57" y="2209800"/>
            <a:ext cx="220114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Lenin’s Tomb (Mausoleum)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Found in Red Square in Moscow</a:t>
            </a:r>
          </a:p>
          <a:p>
            <a:r>
              <a:rPr lang="en-US" dirty="0" smtClean="0"/>
              <a:t>Body of Lenin has been on display there since shortly after his death (few exceptions – War time….ex. WW2)</a:t>
            </a:r>
          </a:p>
          <a:p>
            <a:r>
              <a:rPr lang="en-US" dirty="0" smtClean="0"/>
              <a:t>Between 1924-1972, 10 million people visited the tomb</a:t>
            </a:r>
          </a:p>
          <a:p>
            <a:r>
              <a:rPr lang="en-US" dirty="0" smtClean="0"/>
              <a:t>Stalin’s embalmed body lay next to Lenin from 1953-1961</a:t>
            </a:r>
          </a:p>
          <a:p>
            <a:r>
              <a:rPr lang="en-US" dirty="0" smtClean="0"/>
              <a:t>The body requires daily treatment and every 18 months it is removed and given a chemical bath</a:t>
            </a:r>
          </a:p>
          <a:p>
            <a:r>
              <a:rPr lang="en-US" dirty="0" smtClean="0"/>
              <a:t>If you visit today, you cannot take pictures/video, smoke, talk, have your hands in your pockets, or wear a hat inside the tomb area</a:t>
            </a:r>
          </a:p>
          <a:p>
            <a:r>
              <a:rPr lang="en-US" dirty="0" smtClean="0"/>
              <a:t>Entrance is FREE of charge</a:t>
            </a:r>
          </a:p>
          <a:p>
            <a:r>
              <a:rPr lang="en-US" dirty="0" smtClean="0"/>
              <a:t>In January of 2011, a vote was taken to decide if they should bury Lenin.  No action has been taken as of yet.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Pickled Onion</a:t>
            </a:r>
            <a:endParaRPr lang="en-US" dirty="0"/>
          </a:p>
        </p:txBody>
      </p:sp>
      <p:pic>
        <p:nvPicPr>
          <p:cNvPr id="1026" name="Picture 2" descr="http://t1.gstatic.com/images?q=tbn:ANd9GcTcBU7iDvMaHxbC7R8uNQy-ZpzXGcgSDtr9PUohGTbl4Q0SLlUs8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86200" cy="30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3.gstatic.com/images?q=tbn:ANd9GcQU18jZQPG1PfxL8LtRe_IG1vd6lH1b-YAzBRfeLV066kikckfV0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4267200" cy="353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3.gstatic.com/images?q=tbn:ANd9GcRz-leYHWFLLKGjRP8WH5vme58Siso029iiQIAOOT3QQglrxAK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4781549"/>
            <a:ext cx="4357688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1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will take over the</a:t>
            </a:r>
            <a:br>
              <a:rPr lang="en-US" dirty="0" smtClean="0"/>
            </a:br>
            <a:r>
              <a:rPr lang="en-US" dirty="0" smtClean="0"/>
              <a:t>Union of Soviet Socialist Republics?</a:t>
            </a:r>
            <a:endParaRPr lang="en-US" dirty="0"/>
          </a:p>
        </p:txBody>
      </p:sp>
      <p:pic>
        <p:nvPicPr>
          <p:cNvPr id="4" name="Content Placeholder 3" descr="300px-Soviet_Union_Administrative_Divisions_19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600200"/>
            <a:ext cx="5359522" cy="3733800"/>
          </a:xfrm>
        </p:spPr>
      </p:pic>
      <p:pic>
        <p:nvPicPr>
          <p:cNvPr id="5" name="Picture 4" descr="210px-Flag_of_the_Soviet_Union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4419600"/>
            <a:ext cx="3124200" cy="156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Josef Stalin 1928-1953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Eventually wins support from Communist Party to succeed Lenin in 1928</a:t>
            </a:r>
          </a:p>
          <a:p>
            <a:r>
              <a:rPr lang="en-US" dirty="0" smtClean="0"/>
              <a:t>Was Secretary of the Communist Party</a:t>
            </a:r>
          </a:p>
          <a:p>
            <a:r>
              <a:rPr lang="en-US" u="sng" dirty="0"/>
              <a:t>Stalin’s Personality:</a:t>
            </a:r>
          </a:p>
          <a:p>
            <a:pPr lvl="1"/>
            <a:r>
              <a:rPr lang="en-US" dirty="0"/>
              <a:t>Paranoid</a:t>
            </a:r>
          </a:p>
          <a:p>
            <a:pPr lvl="1"/>
            <a:r>
              <a:rPr lang="en-US" dirty="0"/>
              <a:t>Quiet</a:t>
            </a:r>
          </a:p>
          <a:p>
            <a:pPr lvl="1"/>
            <a:r>
              <a:rPr lang="en-US" dirty="0"/>
              <a:t>Ruthless</a:t>
            </a:r>
          </a:p>
          <a:p>
            <a:pPr lvl="1"/>
            <a:r>
              <a:rPr lang="en-US" dirty="0"/>
              <a:t>Ambitious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5" name="Content Placeholder 4" descr="stalinDM2109_468x55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1295400"/>
            <a:ext cx="3657600" cy="4077677"/>
          </a:xfrm>
        </p:spPr>
      </p:pic>
      <p:sp>
        <p:nvSpPr>
          <p:cNvPr id="4" name="TextBox 3"/>
          <p:cNvSpPr txBox="1"/>
          <p:nvPr/>
        </p:nvSpPr>
        <p:spPr>
          <a:xfrm>
            <a:off x="4495800" y="56388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death of one man is a tragedy.  The death of a million men is a statistic.”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Leon Trotsky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5043"/>
            <a:ext cx="4968341" cy="4572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Leon Trotsky was Lenin’s choice to succeed him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Stalin had him kicked out of the Politburo and exiled to Siberia (1927) and a year later he was expelled from Russia. </a:t>
            </a:r>
          </a:p>
          <a:p>
            <a:r>
              <a:rPr lang="en-US" dirty="0">
                <a:solidFill>
                  <a:srgbClr val="FF0000"/>
                </a:solidFill>
                <a:hlinkClick r:id="rId2"/>
              </a:rPr>
              <a:t>http://www.history.com/this-day-in-history/stalin-banishes-trotsky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Later he was moved to the following countries: France, Norway, and eventually Mexico.</a:t>
            </a:r>
          </a:p>
          <a:p>
            <a:r>
              <a:rPr lang="en-US" dirty="0" smtClean="0"/>
              <a:t> He would be assassinated in Mexico City at the age of 60 (there were previous attempts on his life….Stalin is thought to be behind them)</a:t>
            </a:r>
          </a:p>
          <a:p>
            <a:r>
              <a:rPr lang="en-US" dirty="0" smtClean="0"/>
              <a:t>An undercover NKVD agent (would later become KGB) struck him with an ICE AXE!!</a:t>
            </a:r>
          </a:p>
          <a:p>
            <a:r>
              <a:rPr lang="en-US" dirty="0" smtClean="0"/>
              <a:t>He did not die instantly.  He instructed his bodyguards to NOT kill the assassin so he would be able to stand trial.</a:t>
            </a:r>
          </a:p>
          <a:p>
            <a:r>
              <a:rPr lang="en-US" dirty="0" smtClean="0"/>
              <a:t>Trotsky actually lives for a day before succumbing to the blunt trauma to his brain. – August 20, 1940</a:t>
            </a:r>
          </a:p>
          <a:p>
            <a:r>
              <a:rPr lang="en-US" dirty="0" smtClean="0"/>
              <a:t>What happened to his killer?......</a:t>
            </a:r>
          </a:p>
          <a:p>
            <a:r>
              <a:rPr lang="en-US" dirty="0">
                <a:hlinkClick r:id="rId3"/>
              </a:rPr>
              <a:t>https://en.wikipedia.org/wiki/Ram%C3%B3n_Mercader</a:t>
            </a:r>
            <a:endParaRPr lang="en-US" dirty="0" smtClean="0"/>
          </a:p>
        </p:txBody>
      </p:sp>
      <p:pic>
        <p:nvPicPr>
          <p:cNvPr id="1026" name="Picture 2" descr="File:Lev Trotsky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41" y="222766"/>
            <a:ext cx="247421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Trotsky last offic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50" y="3530421"/>
            <a:ext cx="2641468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Trotsky grav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95" y="4210687"/>
            <a:ext cx="177165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6058" y="6517799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Trotsky’s ashes are buried in Mexico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7595" y="3184021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office where he was attacked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Stalin’s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More extreme version of Communism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Command Economy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Industrialized Power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Extreme discipline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“Russia was ceaselessly beaten for her </a:t>
            </a:r>
            <a:r>
              <a:rPr lang="en-US" b="1" dirty="0" smtClean="0"/>
              <a:t>backwardness</a:t>
            </a:r>
            <a:r>
              <a:rPr lang="en-US" dirty="0" smtClean="0"/>
              <a:t>…because to beat her was </a:t>
            </a:r>
            <a:r>
              <a:rPr lang="en-US" b="1" dirty="0" smtClean="0"/>
              <a:t>profitable</a:t>
            </a:r>
            <a:r>
              <a:rPr lang="en-US" dirty="0" smtClean="0"/>
              <a:t> and went </a:t>
            </a:r>
            <a:r>
              <a:rPr lang="en-US" b="1" dirty="0" smtClean="0"/>
              <a:t>unpunished</a:t>
            </a:r>
            <a:r>
              <a:rPr lang="en-US" dirty="0" smtClean="0"/>
              <a:t>.” ~Stalin</a:t>
            </a:r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STALIN PROPAGANDA</a:t>
            </a:r>
            <a:endParaRPr lang="en-US" dirty="0"/>
          </a:p>
        </p:txBody>
      </p:sp>
      <p:pic>
        <p:nvPicPr>
          <p:cNvPr id="4" name="Stalin.wm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7916" y="1524000"/>
            <a:ext cx="6779684" cy="508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Ideology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057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Totalitarianism:</a:t>
            </a:r>
            <a:r>
              <a:rPr lang="en-US" dirty="0" smtClean="0">
                <a:solidFill>
                  <a:srgbClr val="FF0000"/>
                </a:solidFill>
              </a:rPr>
              <a:t> a political system in which government has total control over lives of individual citizens</a:t>
            </a:r>
          </a:p>
          <a:p>
            <a:pPr lvl="1"/>
            <a:r>
              <a:rPr lang="en-US" dirty="0" smtClean="0"/>
              <a:t>Marxism 	                 Leninism		  Stalinism!</a:t>
            </a:r>
          </a:p>
          <a:p>
            <a:pPr lvl="1"/>
            <a:r>
              <a:rPr lang="en-US" dirty="0" smtClean="0"/>
              <a:t>This is not what Karl Marx had in mind!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38400" y="30480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953000" y="30480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newsimg.bbc.co.uk/media/images/40628000/jpg/_40628629_stalin_ap_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4114800" cy="30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Czars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 smtClean="0"/>
              <a:t>Alexander III (father of </a:t>
            </a:r>
            <a:r>
              <a:rPr lang="en-US" u="sng" smtClean="0"/>
              <a:t>Czar Nicholas)</a:t>
            </a:r>
            <a:endParaRPr lang="en-US" u="sng" dirty="0" smtClean="0"/>
          </a:p>
          <a:p>
            <a:pPr lvl="1"/>
            <a:r>
              <a:rPr lang="en-US" dirty="0" smtClean="0"/>
              <a:t>“autocracy, orthodoxy &amp; nationality”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Harsh ruler; ruled with an iron fist</a:t>
            </a:r>
            <a:r>
              <a:rPr lang="en-US" dirty="0" smtClean="0"/>
              <a:t>…Russia became a police state (spies/informers)</a:t>
            </a:r>
          </a:p>
          <a:p>
            <a:pPr lvl="1"/>
            <a:r>
              <a:rPr lang="en-US" dirty="0" smtClean="0"/>
              <a:t>Avenged his father’s murder in peasant uprising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Issued </a:t>
            </a:r>
            <a:r>
              <a:rPr lang="en-US" b="1" dirty="0" smtClean="0">
                <a:solidFill>
                  <a:srgbClr val="FF0000"/>
                </a:solidFill>
              </a:rPr>
              <a:t>pogroms </a:t>
            </a:r>
            <a:r>
              <a:rPr lang="en-US" b="1" dirty="0" smtClean="0"/>
              <a:t>(</a:t>
            </a:r>
            <a:r>
              <a:rPr lang="en-US" dirty="0" smtClean="0"/>
              <a:t>organized violence against the Jews</a:t>
            </a:r>
            <a:r>
              <a:rPr lang="en-US" b="1" dirty="0" smtClean="0"/>
              <a:t>)</a:t>
            </a:r>
            <a:r>
              <a:rPr lang="en-US" dirty="0" smtClean="0"/>
              <a:t>.  This is similar to </a:t>
            </a:r>
            <a:r>
              <a:rPr lang="en-US" dirty="0" err="1" smtClean="0"/>
              <a:t>Kristallnacht</a:t>
            </a:r>
            <a:r>
              <a:rPr lang="en-US" dirty="0" smtClean="0"/>
              <a:t> (“Night of the Broken Glass” – in WW II</a:t>
            </a:r>
          </a:p>
        </p:txBody>
      </p:sp>
      <p:pic>
        <p:nvPicPr>
          <p:cNvPr id="5" name="Content Placeholder 4" descr="4N4ECA94OKRPCA0Y1D2MCAV8TJJGCA88YH20CAR24DHUCAQ0V3G6CA4UDJGUCAA2BQF8CA431S82CABIVCHICA69OCPBCAVHVFYHCANAKIHSCA6K37JBCAC3OLKMCAVOD06XCAJ28QBFCAD34E3XCA9KEB7I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371600"/>
            <a:ext cx="2993009" cy="415695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05400"/>
          </a:xfrm>
        </p:spPr>
        <p:txBody>
          <a:bodyPr/>
          <a:lstStyle/>
          <a:p>
            <a:r>
              <a:rPr lang="en-US" dirty="0" smtClean="0"/>
              <a:t>FIVE YEAR PLAN (1928-1932)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Increase industry (STEEL!)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Limited production of consumer goods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Increased production of military armaments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Increase agricultural production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Collective Farming (Collectivization)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FIVE YEAR PLAN (1933-1938)</a:t>
            </a:r>
          </a:p>
          <a:p>
            <a:pPr lvl="1"/>
            <a:r>
              <a:rPr lang="en-US" dirty="0" smtClean="0"/>
              <a:t>Increased production of consumer goods</a:t>
            </a:r>
          </a:p>
          <a:p>
            <a:pPr lvl="1"/>
            <a:r>
              <a:rPr lang="en-US" dirty="0" smtClean="0"/>
              <a:t>Specialization of workers </a:t>
            </a:r>
          </a:p>
          <a:p>
            <a:pPr lvl="2"/>
            <a:r>
              <a:rPr lang="en-US" dirty="0" smtClean="0"/>
              <a:t>Trained workers to become better skilled in specific areas</a:t>
            </a:r>
          </a:p>
          <a:p>
            <a:pPr lvl="2"/>
            <a:r>
              <a:rPr lang="en-US" dirty="0" smtClean="0"/>
              <a:t>More efficient and better quality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More successful; USSR up to par with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Purges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7467600" cy="2895600"/>
          </a:xfrm>
        </p:spPr>
        <p:txBody>
          <a:bodyPr/>
          <a:lstStyle/>
          <a:p>
            <a:r>
              <a:rPr lang="en-US" dirty="0" smtClean="0"/>
              <a:t> to purify; to rid of a specific group</a:t>
            </a:r>
          </a:p>
          <a:p>
            <a:r>
              <a:rPr lang="en-US" dirty="0" smtClean="0"/>
              <a:t>Stalin’s paranoia becomes obsessive</a:t>
            </a:r>
          </a:p>
          <a:p>
            <a:r>
              <a:rPr lang="en-US" dirty="0" smtClean="0"/>
              <a:t>1936-38: </a:t>
            </a:r>
            <a:r>
              <a:rPr lang="en-US" dirty="0" smtClean="0">
                <a:solidFill>
                  <a:srgbClr val="FF0000"/>
                </a:solidFill>
              </a:rPr>
              <a:t>THE GREAT PURGE</a:t>
            </a:r>
          </a:p>
          <a:p>
            <a:pPr lvl="1"/>
            <a:r>
              <a:rPr lang="en-US" dirty="0" smtClean="0"/>
              <a:t>archive data in 1937-38: the number of death sentences was near 700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Communist Party members, Red Army leaders, “saboteurs” were put on “show trials”, “indicted”, and put to death</a:t>
            </a:r>
          </a:p>
        </p:txBody>
      </p:sp>
      <p:pic>
        <p:nvPicPr>
          <p:cNvPr id="1026" name="Picture 2" descr="http://judicial.hostzi.com/t4sta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3176006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dipity.com/uploads/events/ee1da37429ac445161dfc93e8307c955_1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2590800" cy="297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80806" y="4954368"/>
            <a:ext cx="5053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http://www.history.com/topics/joseph-stalin/videos/stalins-purges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467600" cy="731838"/>
          </a:xfrm>
        </p:spPr>
        <p:txBody>
          <a:bodyPr>
            <a:normAutofit/>
          </a:bodyPr>
          <a:lstStyle/>
          <a:p>
            <a:r>
              <a:rPr lang="en-US" dirty="0" smtClean="0"/>
              <a:t>Off to the GULAG!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6964" y="36576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see Favorites for Video Clip (8 min- </a:t>
            </a:r>
            <a:r>
              <a:rPr lang="en-US" dirty="0" err="1" smtClean="0"/>
              <a:t>Youtube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0873" y="2025134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https://www.youtube.com/watch?v=CIrAD8wxm_I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071541"/>
            <a:ext cx="7335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Gone to the Gulag: Diary of a Soviet schoolgirl (13:00-20:00)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is the importance of the Gulag Museum…does it have value?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GULAG Prison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GULAG</a:t>
            </a:r>
            <a:r>
              <a:rPr lang="en-US" dirty="0" smtClean="0"/>
              <a:t> is the Russian acronym for </a:t>
            </a:r>
            <a:r>
              <a:rPr lang="en-US" i="1" dirty="0" smtClean="0"/>
              <a:t>The </a:t>
            </a:r>
            <a:r>
              <a:rPr lang="en-US" b="1" i="1" dirty="0" smtClean="0"/>
              <a:t>C</a:t>
            </a:r>
            <a:r>
              <a:rPr lang="en-US" i="1" dirty="0" smtClean="0"/>
              <a:t>hief </a:t>
            </a:r>
            <a:r>
              <a:rPr lang="en-US" b="1" i="1" dirty="0" smtClean="0"/>
              <a:t>A</a:t>
            </a:r>
            <a:r>
              <a:rPr lang="en-US" i="1" dirty="0" smtClean="0"/>
              <a:t>dministration of Corrective Labor </a:t>
            </a:r>
            <a:r>
              <a:rPr lang="en-US" b="1" i="1" dirty="0" smtClean="0"/>
              <a:t>Cam</a:t>
            </a:r>
            <a:r>
              <a:rPr lang="en-US" i="1" dirty="0" smtClean="0"/>
              <a:t>ps and Colonies ( </a:t>
            </a:r>
            <a:r>
              <a:rPr lang="en-US" dirty="0" smtClean="0">
                <a:latin typeface="+mj-lt"/>
              </a:rPr>
              <a:t>in Russian, of course</a:t>
            </a:r>
            <a:r>
              <a:rPr lang="en-US" i="1" dirty="0" smtClean="0">
                <a:latin typeface="+mj-lt"/>
              </a:rPr>
              <a:t>)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Penal labor camp system of the USSR</a:t>
            </a:r>
          </a:p>
          <a:p>
            <a:pPr lvl="1"/>
            <a:r>
              <a:rPr lang="en-US" dirty="0" smtClean="0"/>
              <a:t>Forced labor camps under direction of State Security</a:t>
            </a:r>
          </a:p>
          <a:p>
            <a:r>
              <a:rPr lang="en-US" dirty="0" smtClean="0"/>
              <a:t>476 separate camps all over USSR</a:t>
            </a:r>
          </a:p>
          <a:p>
            <a:pPr lvl="1"/>
            <a:r>
              <a:rPr lang="en-US" dirty="0" smtClean="0"/>
              <a:t>Most notorious in Arctic and Sub-Arctic regions</a:t>
            </a:r>
          </a:p>
          <a:p>
            <a:pPr lvl="2"/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SIBERIA”</a:t>
            </a:r>
          </a:p>
          <a:p>
            <a:pPr lvl="1"/>
            <a:r>
              <a:rPr lang="en-US" dirty="0" smtClean="0"/>
              <a:t>Estimated 20-40 million passed through camps 1928-1953</a:t>
            </a:r>
          </a:p>
          <a:p>
            <a:pPr lvl="1"/>
            <a:r>
              <a:rPr lang="en-US" smtClean="0"/>
              <a:t>Estimated 13 </a:t>
            </a:r>
            <a:r>
              <a:rPr lang="en-US" dirty="0" smtClean="0"/>
              <a:t>million died in camps from 1934-1953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Camps existed up through 1990’s</a:t>
            </a:r>
          </a:p>
          <a:p>
            <a:r>
              <a:rPr lang="en-US" dirty="0" smtClean="0"/>
              <a:t>Siberian Labor Camps housed up to 1 million prisoners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GULAG</a:t>
            </a:r>
            <a:endParaRPr lang="en-US" dirty="0"/>
          </a:p>
        </p:txBody>
      </p:sp>
      <p:pic>
        <p:nvPicPr>
          <p:cNvPr id="6" name="Content Placeholder 5" descr="Belbaltlag--1932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88286"/>
            <a:ext cx="3657600" cy="2795827"/>
          </a:xfrm>
        </p:spPr>
      </p:pic>
      <p:pic>
        <p:nvPicPr>
          <p:cNvPr id="7" name="Content Placeholder 6" descr="gulag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47647"/>
            <a:ext cx="3657600" cy="24771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Gulag</a:t>
            </a:r>
            <a:endParaRPr lang="en-US" dirty="0"/>
          </a:p>
        </p:txBody>
      </p:sp>
      <p:pic>
        <p:nvPicPr>
          <p:cNvPr id="5" name="Content Placeholder 4" descr="LincolnGulag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95300" y="2719387"/>
            <a:ext cx="3581400" cy="2333625"/>
          </a:xfrm>
        </p:spPr>
      </p:pic>
      <p:pic>
        <p:nvPicPr>
          <p:cNvPr id="6" name="Content Placeholder 5" descr="montana_de_cadaveres_en_un_gulag_sovietico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15750"/>
            <a:ext cx="3657600" cy="25408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GULAG SYSTEM</a:t>
            </a:r>
            <a:endParaRPr lang="en-US" dirty="0"/>
          </a:p>
        </p:txBody>
      </p:sp>
      <p:pic>
        <p:nvPicPr>
          <p:cNvPr id="6" name="Content Placeholder 5" descr="gulag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18867" y="1981201"/>
            <a:ext cx="7201133" cy="39246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48000"/>
            <a:ext cx="9144000" cy="381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1066800"/>
            <a:ext cx="9144000" cy="1600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How Did I End Up Here? – A biographical look at the GULAG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91440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Directions:  You will be given a short biography on someone who was arrested by the Soviet police and sent to a GULAG.  Using the information in the biography, answer the following questions and reflect on how you would feel if you were this person.</a:t>
            </a:r>
          </a:p>
          <a:p>
            <a:pPr>
              <a:buNone/>
            </a:pPr>
            <a:endParaRPr lang="en-US" dirty="0" smtClean="0"/>
          </a:p>
          <a:p>
            <a:pPr marL="514350" lvl="0" indent="-514350">
              <a:buNone/>
            </a:pPr>
            <a:r>
              <a:rPr lang="en-US" dirty="0" smtClean="0">
                <a:solidFill>
                  <a:schemeClr val="bg1"/>
                </a:solidFill>
              </a:rPr>
              <a:t>1. What is your person’s name? Age? Occupation? Sentence?</a:t>
            </a:r>
          </a:p>
          <a:p>
            <a:pPr marL="514350" lvl="0" indent="-514350">
              <a:buNone/>
            </a:pPr>
            <a:r>
              <a:rPr lang="en-US" dirty="0" smtClean="0">
                <a:solidFill>
                  <a:schemeClr val="bg1"/>
                </a:solidFill>
              </a:rPr>
              <a:t>2. Why was your person arrested?  What was your person convicted of?</a:t>
            </a:r>
          </a:p>
          <a:p>
            <a:pPr lvl="0">
              <a:buNone/>
            </a:pPr>
            <a:r>
              <a:rPr lang="en-US" dirty="0" smtClean="0">
                <a:solidFill>
                  <a:schemeClr val="bg1"/>
                </a:solidFill>
              </a:rPr>
              <a:t>3. Did your person confess to the crime?  Under what circumstances did your person confess?</a:t>
            </a:r>
          </a:p>
          <a:p>
            <a:pPr lvl="0">
              <a:buNone/>
            </a:pPr>
            <a:r>
              <a:rPr lang="en-US" dirty="0" smtClean="0">
                <a:solidFill>
                  <a:schemeClr val="bg1"/>
                </a:solidFill>
              </a:rPr>
              <a:t>4. What type of work did your person perform at the camp?</a:t>
            </a:r>
          </a:p>
          <a:p>
            <a:pPr lvl="0">
              <a:buNone/>
            </a:pPr>
            <a:r>
              <a:rPr lang="en-US" dirty="0" smtClean="0">
                <a:solidFill>
                  <a:schemeClr val="bg1"/>
                </a:solidFill>
              </a:rPr>
              <a:t>5. In your opinion, what did your person feel was the worst phase of this process (arrest, interrogation, travel, or life at the camp)?</a:t>
            </a:r>
          </a:p>
          <a:p>
            <a:pPr lvl="0">
              <a:buNone/>
            </a:pPr>
            <a:r>
              <a:rPr lang="en-US" dirty="0" smtClean="0">
                <a:solidFill>
                  <a:schemeClr val="bg1"/>
                </a:solidFill>
              </a:rPr>
              <a:t>6. What was the biggest danger for your person at the camp?</a:t>
            </a:r>
          </a:p>
          <a:p>
            <a:pPr lvl="0">
              <a:buNone/>
            </a:pPr>
            <a:r>
              <a:rPr lang="en-US" dirty="0" smtClean="0">
                <a:solidFill>
                  <a:schemeClr val="bg1"/>
                </a:solidFill>
              </a:rPr>
              <a:t>7. What happened to your person?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124200" cy="3276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19800" y="3581400"/>
            <a:ext cx="3124200" cy="3276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581400"/>
            <a:ext cx="3124200" cy="3276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1752600"/>
            <a:ext cx="3124200" cy="3276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19800" y="0"/>
            <a:ext cx="3124200" cy="3276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23071">
            <a:off x="8183570" y="3012444"/>
            <a:ext cx="914400" cy="102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7928">
            <a:off x="5101182" y="67221"/>
            <a:ext cx="93442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4782">
            <a:off x="0" y="3124200"/>
            <a:ext cx="876300" cy="100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4884">
            <a:off x="3048000" y="0"/>
            <a:ext cx="897731" cy="99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18593">
            <a:off x="3010640" y="156284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0" y="1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Natasha: Projectionist; 34 years old; 15 year sentence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9800" y="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Ivan: Soldier; 24 years old; 20 year sentence 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962400" y="14478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Mikhail: factory worker; 34 years old; 10 year sentence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867400" y="35052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Olga: peasant farmer; </a:t>
            </a:r>
            <a:br>
              <a:rPr lang="en-US" sz="1600" b="1" dirty="0" smtClean="0"/>
            </a:br>
            <a:r>
              <a:rPr lang="en-US" sz="1600" b="1" dirty="0" smtClean="0"/>
              <a:t>40 years old; 10 year sentence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2000" y="3505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Sergei: Physician; 66 years old, 20 year sentence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4572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Convicted of:</a:t>
            </a:r>
          </a:p>
          <a:p>
            <a:r>
              <a:rPr lang="en-US" sz="1600" dirty="0" smtClean="0"/>
              <a:t>Confessed:</a:t>
            </a:r>
          </a:p>
          <a:p>
            <a:r>
              <a:rPr lang="en-US" sz="1600" dirty="0" smtClean="0"/>
              <a:t>Work:</a:t>
            </a:r>
          </a:p>
          <a:p>
            <a:r>
              <a:rPr lang="en-US" sz="1600" dirty="0" smtClean="0"/>
              <a:t>Worst Phase:</a:t>
            </a:r>
          </a:p>
          <a:p>
            <a:r>
              <a:rPr lang="en-US" sz="1600" dirty="0" smtClean="0"/>
              <a:t>Biggest Danger:</a:t>
            </a:r>
          </a:p>
          <a:p>
            <a:r>
              <a:rPr lang="en-US" sz="1600" dirty="0" smtClean="0"/>
              <a:t>Legacy: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019800" y="5334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Convicted of:</a:t>
            </a:r>
          </a:p>
          <a:p>
            <a:r>
              <a:rPr lang="en-US" sz="1600" dirty="0" smtClean="0"/>
              <a:t>Confessed:</a:t>
            </a:r>
          </a:p>
          <a:p>
            <a:r>
              <a:rPr lang="en-US" sz="1600" dirty="0" smtClean="0"/>
              <a:t>Work:</a:t>
            </a:r>
          </a:p>
          <a:p>
            <a:r>
              <a:rPr lang="en-US" sz="1600" dirty="0" smtClean="0"/>
              <a:t>Worst Phase:</a:t>
            </a:r>
          </a:p>
          <a:p>
            <a:r>
              <a:rPr lang="en-US" sz="1600" dirty="0" smtClean="0"/>
              <a:t>Biggest Danger:</a:t>
            </a:r>
          </a:p>
          <a:p>
            <a:r>
              <a:rPr lang="en-US" sz="1600" dirty="0" smtClean="0"/>
              <a:t>Legacy: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2971800" y="25146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Convicted of:</a:t>
            </a:r>
          </a:p>
          <a:p>
            <a:r>
              <a:rPr lang="en-US" sz="1600" dirty="0" smtClean="0"/>
              <a:t>Confessed:</a:t>
            </a:r>
          </a:p>
          <a:p>
            <a:r>
              <a:rPr lang="en-US" sz="1600" dirty="0" smtClean="0"/>
              <a:t>Work:</a:t>
            </a:r>
          </a:p>
          <a:p>
            <a:r>
              <a:rPr lang="en-US" sz="1600" dirty="0" smtClean="0"/>
              <a:t>Worst Phase:</a:t>
            </a:r>
          </a:p>
          <a:p>
            <a:r>
              <a:rPr lang="en-US" sz="1600" dirty="0" smtClean="0"/>
              <a:t>Biggest Danger:</a:t>
            </a:r>
          </a:p>
          <a:p>
            <a:r>
              <a:rPr lang="en-US" sz="1600" dirty="0" smtClean="0"/>
              <a:t>Legacy: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41910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Convicted of:</a:t>
            </a:r>
          </a:p>
          <a:p>
            <a:r>
              <a:rPr lang="en-US" sz="1600" dirty="0" smtClean="0"/>
              <a:t>Confessed:</a:t>
            </a:r>
          </a:p>
          <a:p>
            <a:r>
              <a:rPr lang="en-US" sz="1600" dirty="0" smtClean="0"/>
              <a:t>Work:</a:t>
            </a:r>
          </a:p>
          <a:p>
            <a:r>
              <a:rPr lang="en-US" sz="1600" dirty="0" smtClean="0"/>
              <a:t>Worst Phase:</a:t>
            </a:r>
          </a:p>
          <a:p>
            <a:r>
              <a:rPr lang="en-US" sz="1600" dirty="0" smtClean="0"/>
              <a:t>Biggest Danger:</a:t>
            </a:r>
          </a:p>
          <a:p>
            <a:r>
              <a:rPr lang="en-US" sz="1600" dirty="0" smtClean="0"/>
              <a:t>Legacy: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019800" y="41910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Convicted of:</a:t>
            </a:r>
          </a:p>
          <a:p>
            <a:r>
              <a:rPr lang="en-US" sz="1600" dirty="0" smtClean="0"/>
              <a:t>Confessed:</a:t>
            </a:r>
          </a:p>
          <a:p>
            <a:r>
              <a:rPr lang="en-US" sz="1600" dirty="0" smtClean="0"/>
              <a:t>Work:</a:t>
            </a:r>
          </a:p>
          <a:p>
            <a:r>
              <a:rPr lang="en-US" sz="1600" dirty="0" smtClean="0"/>
              <a:t>Worst Phase:</a:t>
            </a:r>
          </a:p>
          <a:p>
            <a:r>
              <a:rPr lang="en-US" sz="1600" dirty="0" smtClean="0"/>
              <a:t>Biggest Danger:</a:t>
            </a:r>
          </a:p>
          <a:p>
            <a:r>
              <a:rPr lang="en-US" sz="1600" dirty="0" smtClean="0"/>
              <a:t>Legacy: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23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czars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Nicholas II</a:t>
            </a:r>
          </a:p>
          <a:p>
            <a:pPr lvl="1"/>
            <a:r>
              <a:rPr lang="en-US" dirty="0" smtClean="0"/>
              <a:t>Son of Alex III….he  carries on </a:t>
            </a:r>
            <a:r>
              <a:rPr lang="en-US" i="1" dirty="0" smtClean="0">
                <a:solidFill>
                  <a:srgbClr val="FF0000"/>
                </a:solidFill>
              </a:rPr>
              <a:t>Romanov</a:t>
            </a:r>
            <a:r>
              <a:rPr lang="en-US" dirty="0" smtClean="0"/>
              <a:t> legacy (a devoted, loving, family man, even a jokester, however, he is a weak leader)</a:t>
            </a:r>
          </a:p>
          <a:p>
            <a:pPr lvl="1"/>
            <a:r>
              <a:rPr lang="en-US" b="1" dirty="0" smtClean="0"/>
              <a:t>Goal: </a:t>
            </a:r>
            <a:r>
              <a:rPr lang="en-US" dirty="0" smtClean="0">
                <a:solidFill>
                  <a:srgbClr val="FF0000"/>
                </a:solidFill>
              </a:rPr>
              <a:t>Industrialize Russia</a:t>
            </a:r>
            <a:r>
              <a:rPr lang="en-US" dirty="0" smtClean="0"/>
              <a:t>; be competitive with Europe; </a:t>
            </a:r>
            <a:r>
              <a:rPr lang="en-US" dirty="0" smtClean="0">
                <a:solidFill>
                  <a:srgbClr val="FF0000"/>
                </a:solidFill>
              </a:rPr>
              <a:t>Steel Industry</a:t>
            </a:r>
          </a:p>
          <a:p>
            <a:pPr lvl="1"/>
            <a:r>
              <a:rPr lang="en-US" dirty="0" smtClean="0"/>
              <a:t>Massive Industrialization </a:t>
            </a:r>
            <a:r>
              <a:rPr lang="en-US" u="sng" dirty="0" smtClean="0"/>
              <a:t>raises taxes</a:t>
            </a:r>
            <a:r>
              <a:rPr lang="en-US" dirty="0" smtClean="0"/>
              <a:t> and creates </a:t>
            </a:r>
            <a:r>
              <a:rPr lang="en-US" u="sng" dirty="0" smtClean="0"/>
              <a:t>harsh working conditions</a:t>
            </a:r>
          </a:p>
          <a:p>
            <a:pPr lvl="2"/>
            <a:r>
              <a:rPr lang="en-US" dirty="0" smtClean="0"/>
              <a:t>Social unrest and talk of revolution</a:t>
            </a:r>
          </a:p>
          <a:p>
            <a:pPr lvl="2"/>
            <a:r>
              <a:rPr lang="en-US" dirty="0" smtClean="0"/>
              <a:t>Fuels acceptance of communism</a:t>
            </a:r>
          </a:p>
          <a:p>
            <a:endParaRPr lang="en-US" dirty="0"/>
          </a:p>
        </p:txBody>
      </p:sp>
      <p:pic>
        <p:nvPicPr>
          <p:cNvPr id="9" name="Content Placeholder 8" descr="210px-Tsar_Nicholas_II_-189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358429" y="274638"/>
            <a:ext cx="2713142" cy="3733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495800"/>
            <a:ext cx="3429000" cy="2238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389188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Czar Nicholas and the heir to the thrown, Alexi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Revolutionaries</a:t>
            </a:r>
            <a:br>
              <a:rPr lang="en-US" dirty="0" smtClean="0"/>
            </a:br>
            <a:r>
              <a:rPr lang="en-US" u="sng" dirty="0" smtClean="0"/>
              <a:t>(Russian marxists)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Mensheviks</a:t>
            </a:r>
          </a:p>
          <a:p>
            <a:pPr lvl="1"/>
            <a:r>
              <a:rPr lang="en-US" dirty="0" smtClean="0"/>
              <a:t>Means </a:t>
            </a:r>
            <a:r>
              <a:rPr lang="en-US" b="1" dirty="0" smtClean="0"/>
              <a:t>“minority”</a:t>
            </a:r>
          </a:p>
          <a:p>
            <a:pPr lvl="1"/>
            <a:r>
              <a:rPr lang="en-US" dirty="0" smtClean="0"/>
              <a:t>Wanted to implement communism in Russia</a:t>
            </a:r>
          </a:p>
          <a:p>
            <a:pPr lvl="1"/>
            <a:r>
              <a:rPr lang="en-US" dirty="0" smtClean="0"/>
              <a:t>Believed in educating the population about communism</a:t>
            </a:r>
          </a:p>
          <a:p>
            <a:pPr lvl="1"/>
            <a:r>
              <a:rPr lang="en-US" dirty="0" smtClean="0"/>
              <a:t>Slow process to gain popular support</a:t>
            </a:r>
          </a:p>
          <a:p>
            <a:pPr lvl="1"/>
            <a:r>
              <a:rPr lang="en-US" dirty="0" smtClean="0"/>
              <a:t>Willing to compromise time for effectiveness</a:t>
            </a:r>
          </a:p>
          <a:p>
            <a:pPr lvl="1"/>
            <a:r>
              <a:rPr lang="en-US" dirty="0" smtClean="0"/>
              <a:t>Grass roots movement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Bolsheviks</a:t>
            </a:r>
          </a:p>
          <a:p>
            <a:pPr lvl="1"/>
            <a:r>
              <a:rPr lang="en-US" dirty="0" smtClean="0"/>
              <a:t>Means </a:t>
            </a:r>
            <a:r>
              <a:rPr lang="en-US" b="1" dirty="0" smtClean="0"/>
              <a:t>“majority”</a:t>
            </a:r>
          </a:p>
          <a:p>
            <a:pPr lvl="1"/>
            <a:r>
              <a:rPr lang="en-US" dirty="0" smtClean="0"/>
              <a:t>Wanted to implement communism in Russia</a:t>
            </a:r>
          </a:p>
          <a:p>
            <a:pPr lvl="1"/>
            <a:r>
              <a:rPr lang="en-US" dirty="0" smtClean="0"/>
              <a:t>Believed in radical quick implementation w/out popular consent</a:t>
            </a:r>
          </a:p>
          <a:p>
            <a:pPr lvl="2"/>
            <a:r>
              <a:rPr lang="en-US" dirty="0" smtClean="0"/>
              <a:t>WAR COMMUNISM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Leader: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 Vladimir Lenin</a:t>
            </a:r>
          </a:p>
          <a:p>
            <a:pPr lvl="2"/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EMERGED AS DOMINANT SOCIAL REVOLUTIONARY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Vladimir Lenin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1870-1924</a:t>
            </a:r>
          </a:p>
          <a:p>
            <a:r>
              <a:rPr lang="en-US" dirty="0" smtClean="0"/>
              <a:t>Leader of the Bolsheviks</a:t>
            </a:r>
          </a:p>
          <a:p>
            <a:r>
              <a:rPr lang="en-US" dirty="0" smtClean="0"/>
              <a:t>First to implement communism to any nation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Leninism: </a:t>
            </a:r>
            <a:r>
              <a:rPr lang="en-US" dirty="0" smtClean="0">
                <a:solidFill>
                  <a:srgbClr val="FF0000"/>
                </a:solidFill>
              </a:rPr>
              <a:t>Marxism reworked to fit Russian culture</a:t>
            </a:r>
          </a:p>
          <a:p>
            <a:r>
              <a:rPr lang="en-US" dirty="0" smtClean="0"/>
              <a:t>Father of Russian Communism and the Revolution…promised </a:t>
            </a:r>
            <a:r>
              <a:rPr lang="en-US" dirty="0" smtClean="0">
                <a:solidFill>
                  <a:srgbClr val="FF0000"/>
                </a:solidFill>
              </a:rPr>
              <a:t>PEACE, LAND, and BREAD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225px-Lenin_portrait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828800"/>
            <a:ext cx="2689477" cy="36218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Leninism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Lenin had to adopt Marxism to Russian environment. (not heavily industrialized)</a:t>
            </a:r>
          </a:p>
          <a:p>
            <a:r>
              <a:rPr lang="en-US" dirty="0" smtClean="0"/>
              <a:t> Lenin helped spark a “</a:t>
            </a:r>
            <a:r>
              <a:rPr lang="en-US" u="sng" dirty="0" smtClean="0"/>
              <a:t>revolutionary nationalism of the poor</a:t>
            </a:r>
            <a:r>
              <a:rPr lang="en-US" dirty="0" smtClean="0"/>
              <a:t>” in Russia</a:t>
            </a:r>
          </a:p>
          <a:p>
            <a:r>
              <a:rPr lang="en-US" u="sng" dirty="0" smtClean="0"/>
              <a:t>GOAL</a:t>
            </a:r>
            <a:r>
              <a:rPr lang="en-US" dirty="0" smtClean="0"/>
              <a:t>: to orchestrate the overthrow of the existing government by force and seize power on behalf of the proletariat and then implement a </a:t>
            </a:r>
            <a:r>
              <a:rPr lang="en-US" b="1" dirty="0" smtClean="0">
                <a:solidFill>
                  <a:srgbClr val="FF0000"/>
                </a:solidFill>
              </a:rPr>
              <a:t>dictatorship of the proletariat (</a:t>
            </a:r>
            <a:r>
              <a:rPr lang="en-US" b="1" i="1" dirty="0" smtClean="0">
                <a:solidFill>
                  <a:srgbClr val="FF0000"/>
                </a:solidFill>
              </a:rPr>
              <a:t>as per the Communist Manifesto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u="sng" dirty="0" smtClean="0"/>
              <a:t>dictatorship of the proletariat </a:t>
            </a:r>
            <a:r>
              <a:rPr lang="en-US" sz="2000" dirty="0" smtClean="0"/>
              <a:t>is theoretically to be governed by a decentralized system of </a:t>
            </a:r>
            <a:r>
              <a:rPr lang="en-US" sz="2000" b="1" dirty="0" smtClean="0"/>
              <a:t>proletarian</a:t>
            </a:r>
            <a:r>
              <a:rPr lang="en-US" sz="2000" dirty="0" smtClean="0"/>
              <a:t> </a:t>
            </a:r>
            <a:r>
              <a:rPr lang="en-US" sz="2000" b="1" dirty="0" smtClean="0"/>
              <a:t>direct democracy</a:t>
            </a:r>
            <a:r>
              <a:rPr lang="en-US" sz="2000" dirty="0" smtClean="0"/>
              <a:t> in which workers hold political power through local councils known as soviets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Czar Nicholas’s Three Mistakes = Causes of </a:t>
            </a:r>
            <a:r>
              <a:rPr lang="en-US" u="sng" dirty="0" err="1" smtClean="0">
                <a:solidFill>
                  <a:srgbClr val="FF0000"/>
                </a:solidFill>
              </a:rPr>
              <a:t>Revolutoin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u="sng" dirty="0" smtClean="0"/>
              <a:t>1. Russo-Japanese War- 1904</a:t>
            </a:r>
          </a:p>
          <a:p>
            <a:pPr lvl="1"/>
            <a:r>
              <a:rPr lang="en-US" dirty="0" smtClean="0"/>
              <a:t>Meant to boost Russian morale, but Russia lost badly in their efforts to control Korea and Manchuria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Exposed the weakness of Nicholas and military</a:t>
            </a:r>
          </a:p>
          <a:p>
            <a:endParaRPr lang="en-US" dirty="0" smtClean="0"/>
          </a:p>
          <a:p>
            <a:r>
              <a:rPr lang="en-US" u="sng" dirty="0" smtClean="0"/>
              <a:t>2. Bloody Sunday-1905 (“near Revolution”)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Nearly 1,000 unarmed petitioners led by a priest are killed @ Czar’s Palace.  They were singing peaceful songs….only looking for better working conditions and freedoms</a:t>
            </a:r>
          </a:p>
          <a:p>
            <a:pPr lvl="1"/>
            <a:r>
              <a:rPr lang="en-US" dirty="0" smtClean="0"/>
              <a:t>Nicholas isn’t there, but the military leaders order soldiers to squash the rebellion</a:t>
            </a:r>
          </a:p>
          <a:p>
            <a:pPr lvl="1"/>
            <a:r>
              <a:rPr lang="en-US" dirty="0" smtClean="0"/>
              <a:t>Nicholas reluctantly creates the DUMA (Russia’s first Parliament- dissolved in 10 weeks…..this is a further weakening of Nicholas</a:t>
            </a:r>
          </a:p>
          <a:p>
            <a:pPr lvl="1"/>
            <a:r>
              <a:rPr lang="en-US" dirty="0" smtClean="0"/>
              <a:t>This event broke the bond between the people and czar </a:t>
            </a:r>
          </a:p>
          <a:p>
            <a:pPr>
              <a:buNone/>
            </a:pPr>
            <a:endParaRPr lang="en-US" dirty="0" smtClean="0"/>
          </a:p>
          <a:p>
            <a:r>
              <a:rPr lang="en-US" u="sng" dirty="0" smtClean="0"/>
              <a:t>3. World War I (1914)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Leaders are poor…..poorly trained soldiers….bow out of the war and sign treaty with Germany</a:t>
            </a:r>
          </a:p>
          <a:p>
            <a:pPr lvl="1"/>
            <a:r>
              <a:rPr lang="en-US" dirty="0" smtClean="0"/>
              <a:t>Devastated the economy; millions killed</a:t>
            </a:r>
          </a:p>
          <a:p>
            <a:pPr lvl="1"/>
            <a:r>
              <a:rPr lang="en-US" dirty="0" smtClean="0"/>
              <a:t>Misguided leadership of Rasputin in Czar’s absence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351473"/>
            <a:ext cx="7467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/>
              <a:t>Look carefully at this </a:t>
            </a:r>
            <a:r>
              <a:rPr lang="en-GB" dirty="0" smtClean="0"/>
              <a:t>Poly Cart? </a:t>
            </a:r>
            <a:r>
              <a:rPr lang="en-GB" dirty="0"/>
              <a:t>Who would be unhappy with this structure? What could they do?</a:t>
            </a:r>
          </a:p>
        </p:txBody>
      </p:sp>
      <p:pic>
        <p:nvPicPr>
          <p:cNvPr id="6" name="Picture 6" descr="npo00000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824967"/>
            <a:ext cx="5033963" cy="4734583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6738</TotalTime>
  <Words>2122</Words>
  <Application>Microsoft Office PowerPoint</Application>
  <PresentationFormat>On-screen Show (4:3)</PresentationFormat>
  <Paragraphs>262</Paragraphs>
  <Slides>38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Century Schoolbook</vt:lpstr>
      <vt:lpstr>Wingdings</vt:lpstr>
      <vt:lpstr>Wingdings 2</vt:lpstr>
      <vt:lpstr>Oriel</vt:lpstr>
      <vt:lpstr>Russian Revolution</vt:lpstr>
      <vt:lpstr>Background</vt:lpstr>
      <vt:lpstr>Czars</vt:lpstr>
      <vt:lpstr>czars</vt:lpstr>
      <vt:lpstr>Social Revolutionaries (Russian marxists)</vt:lpstr>
      <vt:lpstr>Vladimir Lenin</vt:lpstr>
      <vt:lpstr>Leninism</vt:lpstr>
      <vt:lpstr>Czar Nicholas’s Three Mistakes = Causes of Revolutoin</vt:lpstr>
      <vt:lpstr>Look carefully at this Poly Cart? Who would be unhappy with this structure? What could they do?</vt:lpstr>
      <vt:lpstr>PowerPoint Presentation</vt:lpstr>
      <vt:lpstr>Rasputin – man of mystery</vt:lpstr>
      <vt:lpstr>March Revolution-1917</vt:lpstr>
      <vt:lpstr>March Revolution-1917</vt:lpstr>
      <vt:lpstr>Lenin Gains Control   </vt:lpstr>
      <vt:lpstr>Russian Civil War: 1918-1920</vt:lpstr>
      <vt:lpstr>Execution of Romanov Family</vt:lpstr>
      <vt:lpstr>Execution of Romanov Family</vt:lpstr>
      <vt:lpstr>Lenin Restored Order </vt:lpstr>
      <vt:lpstr>This is how Russia was “managaed” by the Cheka</vt:lpstr>
      <vt:lpstr>PowerPoint Presentation</vt:lpstr>
      <vt:lpstr>Lenin Restored Order</vt:lpstr>
      <vt:lpstr>Lenin’s Tomb (Mausoleum)</vt:lpstr>
      <vt:lpstr>Pickled Onion</vt:lpstr>
      <vt:lpstr>Who will take over the Union of Soviet Socialist Republics?</vt:lpstr>
      <vt:lpstr>Josef Stalin 1928-1953 </vt:lpstr>
      <vt:lpstr>Leon Trotsky</vt:lpstr>
      <vt:lpstr>Stalin’s Goals</vt:lpstr>
      <vt:lpstr>STALIN PROPAGANDA</vt:lpstr>
      <vt:lpstr>Political Ideology </vt:lpstr>
      <vt:lpstr>Economic Policies</vt:lpstr>
      <vt:lpstr>Purges</vt:lpstr>
      <vt:lpstr>Off to the GULAG!</vt:lpstr>
      <vt:lpstr>GULAG Prison System</vt:lpstr>
      <vt:lpstr>GULAG</vt:lpstr>
      <vt:lpstr>Gulag</vt:lpstr>
      <vt:lpstr>GULAG SYSTEM</vt:lpstr>
      <vt:lpstr>How Did I End Up Here? – A biographical look at the GULAG</vt:lpstr>
      <vt:lpstr>PowerPoint Presentation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Revolution</dc:title>
  <dc:creator>VPOWER</dc:creator>
  <cp:lastModifiedBy>DONNELLY, JOHN</cp:lastModifiedBy>
  <cp:revision>145</cp:revision>
  <dcterms:created xsi:type="dcterms:W3CDTF">2009-05-07T12:04:19Z</dcterms:created>
  <dcterms:modified xsi:type="dcterms:W3CDTF">2016-04-27T18:20:40Z</dcterms:modified>
</cp:coreProperties>
</file>